
<file path=[Content_Types].xml><?xml version="1.0" encoding="utf-8"?>
<Types xmlns="http://schemas.openxmlformats.org/package/2006/content-types">
  <Default Extension="jpeg" ContentType="image/jpeg"/>
  <Default Extension="jpg" ContentType="image/jpeg"/>
  <Default Extension="jpg!d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82" r:id="rId5"/>
    <p:sldId id="291" r:id="rId6"/>
    <p:sldId id="294" r:id="rId7"/>
    <p:sldId id="306" r:id="rId8"/>
    <p:sldId id="297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292" r:id="rId17"/>
    <p:sldId id="293" r:id="rId18"/>
    <p:sldId id="283" r:id="rId19"/>
    <p:sldId id="284" r:id="rId20"/>
    <p:sldId id="298" r:id="rId21"/>
    <p:sldId id="295" r:id="rId22"/>
    <p:sldId id="285" r:id="rId23"/>
    <p:sldId id="296" r:id="rId24"/>
    <p:sldId id="25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28" autoAdjust="0"/>
    <p:restoredTop sz="94631" autoAdjust="0"/>
  </p:normalViewPr>
  <p:slideViewPr>
    <p:cSldViewPr snapToGrid="0">
      <p:cViewPr varScale="1">
        <p:scale>
          <a:sx n="169" d="100"/>
          <a:sy n="169" d="100"/>
        </p:scale>
        <p:origin x="232" y="5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i="1" dirty="0"/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D62E-4EA4-B76E-50D876C5C11B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invertIfNegative val="0"/>
            <c:bubble3D val="0"/>
            <c:spPr>
              <a:pattFill prst="dkUpDiag">
                <a:fgClr>
                  <a:schemeClr val="tx1">
                    <a:lumMod val="50000"/>
                    <a:lumOff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1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1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EFA-4A5E-AB52-FBB4B74C74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DA-48E7-A321-402E979D2202}"/>
              </c:ext>
            </c:extLst>
          </c:dPt>
          <c:dPt>
            <c:idx val="2"/>
            <c:bubble3D val="0"/>
            <c:spPr>
              <a:pattFill prst="dkUpDiag">
                <a:fgClr>
                  <a:schemeClr val="bg1">
                    <a:lumMod val="75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FA-4A5E-AB52-FBB4B74C74A7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DA-48E7-A321-402E979D2202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DA-48E7-A321-402E979D2202}"/>
              </c:ext>
            </c:extLst>
          </c:dPt>
          <c:dLbls>
            <c:dLbl>
              <c:idx val="0"/>
              <c:layout>
                <c:manualLayout>
                  <c:x val="-9.4339622641509496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EFA-4A5E-AB52-FBB4B74C74A7}"/>
                </c:ext>
              </c:extLst>
            </c:dLbl>
            <c:dLbl>
              <c:idx val="1"/>
              <c:layout>
                <c:manualLayout>
                  <c:x val="2.8301886792452831E-2"/>
                  <c:y val="0.11144865475195867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ADA-48E7-A321-402E979D2202}"/>
                </c:ext>
              </c:extLst>
            </c:dLbl>
            <c:dLbl>
              <c:idx val="2"/>
              <c:layout>
                <c:manualLayout>
                  <c:x val="0.13522012578616341"/>
                  <c:y val="-6.8583787539666874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EFA-4A5E-AB52-FBB4B74C74A7}"/>
                </c:ext>
              </c:extLst>
            </c:dLbl>
            <c:dLbl>
              <c:idx val="3"/>
              <c:layout>
                <c:manualLayout>
                  <c:x val="6.6037735849056603E-2"/>
                  <c:y val="-0.148598206335944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ADA-48E7-A321-402E979D2202}"/>
                </c:ext>
              </c:extLst>
            </c:dLbl>
            <c:dLbl>
              <c:idx val="4"/>
              <c:layout>
                <c:manualLayout>
                  <c:x val="-6.6037735849056603E-2"/>
                  <c:y val="0.1200216281944170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ADA-48E7-A321-402E979D2202}"/>
                </c:ext>
              </c:extLst>
            </c:dLbl>
            <c:spPr>
              <a:solidFill>
                <a:srgbClr val="FFFFFF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1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DA-48E7-A321-402E979D22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i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3/17/21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jpg!d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3/17/21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510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43803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029813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4866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68450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893587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42462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222725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071573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31456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28203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6705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38332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81201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60508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500865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58464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xhere.com/en/photo/668763" TargetMode="External"/><Relationship Id="rId5" Type="http://schemas.openxmlformats.org/officeDocument/2006/relationships/image" Target="../media/image2.jpg!d"/><Relationship Id="rId4" Type="http://schemas.openxmlformats.org/officeDocument/2006/relationships/hyperlink" Target="http://pngimg.com/download/65991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o.microsoft.com/fwlink/?linkid=2006808&amp;clcid=0x409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!d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hyperlink" Target="https://pxhere.com/en/photo/668763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clock&#10;&#10;Description automatically generated with medium confidence">
            <a:extLst>
              <a:ext uri="{FF2B5EF4-FFF2-40B4-BE49-F238E27FC236}">
                <a16:creationId xmlns:a16="http://schemas.microsoft.com/office/drawing/2014/main" id="{432F48F1-E68F-3843-9D33-EF44DB5E42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2871" y="242047"/>
            <a:ext cx="11378375" cy="655196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4090553"/>
            <a:ext cx="6798250" cy="2068198"/>
          </a:xfrm>
        </p:spPr>
        <p:txBody>
          <a:bodyPr/>
          <a:lstStyle/>
          <a:p>
            <a:r>
              <a:rPr lang="en-US" dirty="0"/>
              <a:t>Breaking Into the lucrative movie industry</a:t>
            </a:r>
          </a:p>
        </p:txBody>
      </p:sp>
      <p:pic>
        <p:nvPicPr>
          <p:cNvPr id="42" name="Picture Placeholder 41" descr="A close-up of a brick wall&#10;&#10;Description automatically generated with medium confidence">
            <a:extLst>
              <a:ext uri="{FF2B5EF4-FFF2-40B4-BE49-F238E27FC236}">
                <a16:creationId xmlns:a16="http://schemas.microsoft.com/office/drawing/2014/main" id="{EB647896-FCC2-FF4D-B8CC-A87BFC711F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alphaModFix amt="64000"/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37908" r="37908"/>
          <a:stretch>
            <a:fillRect/>
          </a:stretch>
        </p:blipFill>
        <p:spPr/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788524"/>
            <a:ext cx="3401478" cy="1192038"/>
          </a:xfrm>
        </p:spPr>
        <p:txBody>
          <a:bodyPr/>
          <a:lstStyle/>
          <a:p>
            <a:r>
              <a:rPr lang="en-US" dirty="0"/>
              <a:t>Historical data analysis on the movie industry by Brian Bentson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99" y="432000"/>
            <a:ext cx="9482965" cy="432000"/>
          </a:xfrm>
        </p:spPr>
        <p:txBody>
          <a:bodyPr/>
          <a:lstStyle/>
          <a:p>
            <a:r>
              <a:rPr lang="en-US" dirty="0"/>
              <a:t>Leverage dead rising game franchise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Based on historical successful Horror films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795DC3CE-6FC1-474C-B5DD-64380776E4C0}"/>
              </a:ext>
            </a:extLst>
          </p:cNvPr>
          <p:cNvSpPr txBox="1">
            <a:spLocks/>
          </p:cNvSpPr>
          <p:nvPr/>
        </p:nvSpPr>
        <p:spPr>
          <a:xfrm>
            <a:off x="8462681" y="864000"/>
            <a:ext cx="3124029" cy="4986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411FCE-13D0-704D-9F5F-BA8DDE188AEA}"/>
              </a:ext>
            </a:extLst>
          </p:cNvPr>
          <p:cNvSpPr/>
          <p:nvPr/>
        </p:nvSpPr>
        <p:spPr>
          <a:xfrm>
            <a:off x="8890117" y="4923754"/>
            <a:ext cx="236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payout vs ??% average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F0650-8E92-0546-A3C7-8E5A1EC03369}"/>
              </a:ext>
            </a:extLst>
          </p:cNvPr>
          <p:cNvSpPr/>
          <p:nvPr/>
        </p:nvSpPr>
        <p:spPr>
          <a:xfrm>
            <a:off x="8698031" y="959755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??%</a:t>
            </a:r>
            <a:endParaRPr lang="en-US" sz="10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2AA31D-2983-8340-95CF-38FF207AA68C}"/>
              </a:ext>
            </a:extLst>
          </p:cNvPr>
          <p:cNvSpPr/>
          <p:nvPr/>
        </p:nvSpPr>
        <p:spPr>
          <a:xfrm>
            <a:off x="9137185" y="2405819"/>
            <a:ext cx="20439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produce a ROI &gt; 2 vs ??% average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8A737B-7FB2-D241-B62C-E1B08DA8419F}"/>
              </a:ext>
            </a:extLst>
          </p:cNvPr>
          <p:cNvSpPr/>
          <p:nvPr/>
        </p:nvSpPr>
        <p:spPr>
          <a:xfrm>
            <a:off x="358588" y="1971288"/>
            <a:ext cx="3550024" cy="46088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Average success of video games based off movies vs average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3AA734-1D70-5941-BA42-2FE684087246}"/>
              </a:ext>
            </a:extLst>
          </p:cNvPr>
          <p:cNvSpPr/>
          <p:nvPr/>
        </p:nvSpPr>
        <p:spPr>
          <a:xfrm>
            <a:off x="8699717" y="3419234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??%</a:t>
            </a:r>
            <a:endParaRPr lang="en-US" sz="10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362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Analysis shows…</a:t>
            </a:r>
          </a:p>
          <a:p>
            <a:r>
              <a:rPr lang="en-US" dirty="0"/>
              <a:t>Horror, Thriller, Mystery</a:t>
            </a:r>
          </a:p>
          <a:p>
            <a:r>
              <a:rPr lang="en-US" dirty="0"/>
              <a:t>Based on Dead Rising first-party game</a:t>
            </a:r>
          </a:p>
          <a:p>
            <a:r>
              <a:rPr lang="en-US" dirty="0"/>
              <a:t>Released in</a:t>
            </a:r>
          </a:p>
          <a:p>
            <a:r>
              <a:rPr lang="en-US" dirty="0"/>
              <a:t>$ production budget</a:t>
            </a:r>
          </a:p>
          <a:p>
            <a:r>
              <a:rPr lang="en-US" dirty="0"/>
              <a:t>Director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" name="Picture Placeholder 8" descr="Top view of three ma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2972457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for deeper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Analysis shows…</a:t>
            </a:r>
          </a:p>
          <a:p>
            <a:r>
              <a:rPr lang="en-US" dirty="0"/>
              <a:t>Horror, Thriller, Mystery</a:t>
            </a:r>
          </a:p>
          <a:p>
            <a:r>
              <a:rPr lang="en-US" dirty="0"/>
              <a:t>Based on Dead Rising first-party game</a:t>
            </a:r>
          </a:p>
          <a:p>
            <a:r>
              <a:rPr lang="en-US" dirty="0"/>
              <a:t>Released in</a:t>
            </a:r>
          </a:p>
          <a:p>
            <a:r>
              <a:rPr lang="en-US" dirty="0"/>
              <a:t>$ production budget</a:t>
            </a:r>
          </a:p>
          <a:p>
            <a:r>
              <a:rPr lang="en-US" dirty="0"/>
              <a:t>Director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" name="Picture Placeholder 8" descr="Top view of three ma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2511415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Section Divider Option 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US" dirty="0"/>
              <a:t>Section Divider 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Lorem ipsum dolor sit amet, consectetur adipiscing elit. </a:t>
            </a:r>
          </a:p>
          <a:p>
            <a:r>
              <a:rPr lang="en-US" dirty="0"/>
              <a:t>Ut fermentum a magna ut eleifend. </a:t>
            </a:r>
          </a:p>
          <a:p>
            <a:r>
              <a:rPr lang="en-US" dirty="0"/>
              <a:t>Integer convallis suscipit ante eu varius. </a:t>
            </a:r>
          </a:p>
          <a:p>
            <a:r>
              <a:rPr lang="en-US" dirty="0"/>
              <a:t>Morbi a purus dolor. 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Company Name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Nulla a erat eget nunc hendrerit ultrices eu nec nulla. Donec viverra leo aliquet, auctor quam id, convallis orci. </a:t>
            </a:r>
          </a:p>
          <a:p>
            <a:endParaRPr lang="en-US" dirty="0"/>
          </a:p>
          <a:p>
            <a:pPr lvl="1"/>
            <a:r>
              <a:rPr lang="en-US" dirty="0"/>
              <a:t>Sed in molestie est. Cras ornare turpis at ligula posuere, sit amet accumsan neque lobortis.</a:t>
            </a:r>
          </a:p>
          <a:p>
            <a:pPr lvl="1"/>
            <a:r>
              <a:rPr lang="en-US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Praesent venenatis quam tortor, viverra nunc rutrum. </a:t>
            </a:r>
          </a:p>
          <a:p>
            <a:endParaRPr lang="en-US" dirty="0"/>
          </a:p>
          <a:p>
            <a:pPr lvl="1"/>
            <a:r>
              <a:rPr lang="en-US" dirty="0"/>
              <a:t>Maecenas malesuada ultricies sapien sit amet pharetra. </a:t>
            </a:r>
          </a:p>
          <a:p>
            <a:pPr lvl="1"/>
            <a:r>
              <a:rPr lang="en-US" dirty="0"/>
              <a:t>Nunc tempus, risus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Chart 3" title="Gross Revenue Placeholder Chart">
            <a:extLst>
              <a:ext uri="{FF2B5EF4-FFF2-40B4-BE49-F238E27FC236}">
                <a16:creationId xmlns:a16="http://schemas.microsoft.com/office/drawing/2014/main" id="{FFE8AFAB-AE1F-4453-8C1B-70D2EF9B1373}"/>
              </a:ext>
            </a:extLst>
          </p:cNvPr>
          <p:cNvGraphicFramePr/>
          <p:nvPr/>
        </p:nvGraphicFramePr>
        <p:xfrm>
          <a:off x="431800" y="1512000"/>
          <a:ext cx="39370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Gross Revenue Placeholder Chart">
            <a:extLst>
              <a:ext uri="{FF2B5EF4-FFF2-40B4-BE49-F238E27FC236}">
                <a16:creationId xmlns:a16="http://schemas.microsoft.com/office/drawing/2014/main" id="{9BEBE5AF-1D10-425C-8F3C-2236E52E6E67}"/>
              </a:ext>
            </a:extLst>
          </p:cNvPr>
          <p:cNvGraphicFramePr/>
          <p:nvPr/>
        </p:nvGraphicFramePr>
        <p:xfrm>
          <a:off x="4940300" y="1512000"/>
          <a:ext cx="4038600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34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32633"/>
              </p:ext>
            </p:extLst>
          </p:nvPr>
        </p:nvGraphicFramePr>
        <p:xfrm>
          <a:off x="431801" y="1614845"/>
          <a:ext cx="11328400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58895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765302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$6,750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$33,750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$135,000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0" i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ZA" sz="16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$270,000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Lorem ipsum dolor sit amet, consectetur adipiscing elit.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Analysis shows…</a:t>
            </a:r>
          </a:p>
          <a:p>
            <a:r>
              <a:rPr lang="en-US" dirty="0"/>
              <a:t>Horror, Thriller, Mystery</a:t>
            </a:r>
          </a:p>
          <a:p>
            <a:r>
              <a:rPr lang="en-US" dirty="0"/>
              <a:t>Based on Dead Rising first-party game</a:t>
            </a:r>
          </a:p>
          <a:p>
            <a:r>
              <a:rPr lang="en-US" dirty="0"/>
              <a:t>Released in</a:t>
            </a:r>
          </a:p>
          <a:p>
            <a:r>
              <a:rPr lang="en-US" dirty="0"/>
              <a:t>$ production budget</a:t>
            </a:r>
          </a:p>
          <a:p>
            <a:r>
              <a:rPr lang="en-US" dirty="0"/>
              <a:t>Director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Picture Placeholder 8" descr="Top view of three ma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83050" y="413080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83050" y="4536623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april@woodgrovebank.com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66191" y="4904341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www.woodgrovebank.com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490538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AFBD6A-CACA-4C51-A7BE-2C945E3208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41" descr="A close-up of a brick wall&#10;&#10;Description automatically generated with medium confidence">
            <a:extLst>
              <a:ext uri="{FF2B5EF4-FFF2-40B4-BE49-F238E27FC236}">
                <a16:creationId xmlns:a16="http://schemas.microsoft.com/office/drawing/2014/main" id="{C07BEC77-95E4-0848-8680-8C266724E2B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4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37908" r="37908"/>
          <a:stretch>
            <a:fillRect/>
          </a:stretch>
        </p:blipFill>
        <p:spPr>
          <a:xfrm>
            <a:off x="9980476" y="0"/>
            <a:ext cx="221152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Never been a better time To invest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863999"/>
            <a:ext cx="7496485" cy="360000"/>
          </a:xfrm>
        </p:spPr>
        <p:txBody>
          <a:bodyPr/>
          <a:lstStyle/>
          <a:p>
            <a:r>
              <a:rPr lang="en-US" dirty="0"/>
              <a:t>Worldwide revenue growth has increased significantly over the past 10 years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795DC3CE-6FC1-474C-B5DD-64380776E4C0}"/>
              </a:ext>
            </a:extLst>
          </p:cNvPr>
          <p:cNvSpPr txBox="1">
            <a:spLocks/>
          </p:cNvSpPr>
          <p:nvPr/>
        </p:nvSpPr>
        <p:spPr>
          <a:xfrm>
            <a:off x="8462681" y="863999"/>
            <a:ext cx="3124029" cy="5204291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411FCE-13D0-704D-9F5F-BA8DDE188AEA}"/>
              </a:ext>
            </a:extLst>
          </p:cNvPr>
          <p:cNvSpPr/>
          <p:nvPr/>
        </p:nvSpPr>
        <p:spPr>
          <a:xfrm>
            <a:off x="8796140" y="4821608"/>
            <a:ext cx="236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of movies do not make their money back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21DA-5EAC-894D-8C84-B6E581D8120F}"/>
              </a:ext>
            </a:extLst>
          </p:cNvPr>
          <p:cNvSpPr/>
          <p:nvPr/>
        </p:nvSpPr>
        <p:spPr>
          <a:xfrm>
            <a:off x="8698031" y="3518593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15%</a:t>
            </a:r>
            <a:endParaRPr lang="en-US" sz="100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F0650-8E92-0546-A3C7-8E5A1EC03369}"/>
              </a:ext>
            </a:extLst>
          </p:cNvPr>
          <p:cNvSpPr/>
          <p:nvPr/>
        </p:nvSpPr>
        <p:spPr>
          <a:xfrm>
            <a:off x="8699717" y="972008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71%</a:t>
            </a:r>
            <a:endParaRPr lang="en-US" sz="10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2AA31D-2983-8340-95CF-38FF207AA68C}"/>
              </a:ext>
            </a:extLst>
          </p:cNvPr>
          <p:cNvSpPr/>
          <p:nvPr/>
        </p:nvSpPr>
        <p:spPr>
          <a:xfrm>
            <a:off x="8860389" y="2228857"/>
            <a:ext cx="22063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increase in worldwide gross revenue in last 10 years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FD80F5-EBF2-A641-8253-E44434DD9222}"/>
              </a:ext>
            </a:extLst>
          </p:cNvPr>
          <p:cNvSpPr/>
          <p:nvPr/>
        </p:nvSpPr>
        <p:spPr>
          <a:xfrm>
            <a:off x="8567548" y="3294781"/>
            <a:ext cx="23686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BUT…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364878A0-ED20-E84F-BC7F-67617D985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485" y="1307365"/>
            <a:ext cx="7480824" cy="476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3">
            <a:extLst>
              <a:ext uri="{FF2B5EF4-FFF2-40B4-BE49-F238E27FC236}">
                <a16:creationId xmlns:a16="http://schemas.microsoft.com/office/drawing/2014/main" id="{795DC3CE-6FC1-474C-B5DD-64380776E4C0}"/>
              </a:ext>
            </a:extLst>
          </p:cNvPr>
          <p:cNvSpPr txBox="1">
            <a:spLocks/>
          </p:cNvSpPr>
          <p:nvPr/>
        </p:nvSpPr>
        <p:spPr>
          <a:xfrm>
            <a:off x="9067971" y="1078"/>
            <a:ext cx="3124029" cy="6856922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Never been a better time To invest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863999"/>
            <a:ext cx="7496485" cy="360000"/>
          </a:xfrm>
        </p:spPr>
        <p:txBody>
          <a:bodyPr/>
          <a:lstStyle/>
          <a:p>
            <a:r>
              <a:rPr lang="en-US" dirty="0"/>
              <a:t>Worldwide revenue growth has increased significantly over the past 10 years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411FCE-13D0-704D-9F5F-BA8DDE188AEA}"/>
              </a:ext>
            </a:extLst>
          </p:cNvPr>
          <p:cNvSpPr/>
          <p:nvPr/>
        </p:nvSpPr>
        <p:spPr>
          <a:xfrm>
            <a:off x="9423373" y="5291000"/>
            <a:ext cx="236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of movies do not make their money back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21DA-5EAC-894D-8C84-B6E581D8120F}"/>
              </a:ext>
            </a:extLst>
          </p:cNvPr>
          <p:cNvSpPr/>
          <p:nvPr/>
        </p:nvSpPr>
        <p:spPr>
          <a:xfrm>
            <a:off x="9325264" y="3987985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15%</a:t>
            </a:r>
            <a:endParaRPr lang="en-US" sz="1000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F0650-8E92-0546-A3C7-8E5A1EC03369}"/>
              </a:ext>
            </a:extLst>
          </p:cNvPr>
          <p:cNvSpPr/>
          <p:nvPr/>
        </p:nvSpPr>
        <p:spPr>
          <a:xfrm>
            <a:off x="9326950" y="972008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71%</a:t>
            </a:r>
            <a:endParaRPr lang="en-US" sz="10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2AA31D-2983-8340-95CF-38FF207AA68C}"/>
              </a:ext>
            </a:extLst>
          </p:cNvPr>
          <p:cNvSpPr/>
          <p:nvPr/>
        </p:nvSpPr>
        <p:spPr>
          <a:xfrm>
            <a:off x="9487622" y="2228857"/>
            <a:ext cx="220631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increase in worldwide gross revenue in last 10 years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FD80F5-EBF2-A641-8253-E44434DD9222}"/>
              </a:ext>
            </a:extLst>
          </p:cNvPr>
          <p:cNvSpPr/>
          <p:nvPr/>
        </p:nvSpPr>
        <p:spPr>
          <a:xfrm>
            <a:off x="9194781" y="3510553"/>
            <a:ext cx="23686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BUT…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364878A0-ED20-E84F-BC7F-67617D985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485" y="1268605"/>
            <a:ext cx="8281216" cy="5270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7792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word on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Analysis parameters</a:t>
            </a:r>
          </a:p>
          <a:p>
            <a:r>
              <a:rPr lang="en-US" dirty="0"/>
              <a:t>IMDB, TMDB, Rotten Tomatoes datasets</a:t>
            </a:r>
          </a:p>
          <a:p>
            <a:r>
              <a:rPr lang="en-US" dirty="0"/>
              <a:t>Movies from 2010-2018</a:t>
            </a:r>
          </a:p>
          <a:p>
            <a:r>
              <a:rPr lang="en-US" dirty="0"/>
              <a:t>Top 40 Studios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Placeholder 8" descr="Top view of three man rowing a boat">
            <a:extLst>
              <a:ext uri="{FF2B5EF4-FFF2-40B4-BE49-F238E27FC236}">
                <a16:creationId xmlns:a16="http://schemas.microsoft.com/office/drawing/2014/main" id="{804D2684-B8EF-41B8-9C43-86A9D34E65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7560193" y="1345309"/>
            <a:ext cx="3737526" cy="3932633"/>
          </a:xfrm>
        </p:spPr>
      </p:pic>
    </p:spTree>
    <p:extLst>
      <p:ext uri="{BB962C8B-B14F-4D97-AF65-F5344CB8AC3E}">
        <p14:creationId xmlns:p14="http://schemas.microsoft.com/office/powerpoint/2010/main" val="2034006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ubtitle 3">
            <a:extLst>
              <a:ext uri="{FF2B5EF4-FFF2-40B4-BE49-F238E27FC236}">
                <a16:creationId xmlns:a16="http://schemas.microsoft.com/office/drawing/2014/main" id="{BD8B57A4-74D9-D849-9A07-82CA281323A1}"/>
              </a:ext>
            </a:extLst>
          </p:cNvPr>
          <p:cNvSpPr txBox="1">
            <a:spLocks/>
          </p:cNvSpPr>
          <p:nvPr/>
        </p:nvSpPr>
        <p:spPr>
          <a:xfrm>
            <a:off x="9067971" y="1078"/>
            <a:ext cx="3124029" cy="6856922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99" y="432000"/>
            <a:ext cx="9482965" cy="432000"/>
          </a:xfrm>
        </p:spPr>
        <p:txBody>
          <a:bodyPr/>
          <a:lstStyle/>
          <a:p>
            <a:r>
              <a:rPr lang="en-US" dirty="0"/>
              <a:t>Horror offers high ROI &amp; success rate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805973"/>
            <a:ext cx="11339513" cy="360000"/>
          </a:xfrm>
        </p:spPr>
        <p:txBody>
          <a:bodyPr/>
          <a:lstStyle/>
          <a:p>
            <a:r>
              <a:rPr lang="en-US" dirty="0"/>
              <a:t>when comparing ROI and success rate amongst genres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411FCE-13D0-704D-9F5F-BA8DDE188AEA}"/>
              </a:ext>
            </a:extLst>
          </p:cNvPr>
          <p:cNvSpPr/>
          <p:nvPr/>
        </p:nvSpPr>
        <p:spPr>
          <a:xfrm>
            <a:off x="9341899" y="2463310"/>
            <a:ext cx="236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payout vs 80% average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F0650-8E92-0546-A3C7-8E5A1EC03369}"/>
              </a:ext>
            </a:extLst>
          </p:cNvPr>
          <p:cNvSpPr/>
          <p:nvPr/>
        </p:nvSpPr>
        <p:spPr>
          <a:xfrm>
            <a:off x="9286763" y="3324673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65%</a:t>
            </a:r>
            <a:endParaRPr lang="en-US" sz="10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2AA31D-2983-8340-95CF-38FF207AA68C}"/>
              </a:ext>
            </a:extLst>
          </p:cNvPr>
          <p:cNvSpPr/>
          <p:nvPr/>
        </p:nvSpPr>
        <p:spPr>
          <a:xfrm>
            <a:off x="9341899" y="4622094"/>
            <a:ext cx="24183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produce a ROI &gt; 2 vs 41% average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3AA734-1D70-5941-BA42-2FE684087246}"/>
              </a:ext>
            </a:extLst>
          </p:cNvPr>
          <p:cNvSpPr/>
          <p:nvPr/>
        </p:nvSpPr>
        <p:spPr>
          <a:xfrm>
            <a:off x="9242811" y="1155260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87%</a:t>
            </a:r>
            <a:endParaRPr lang="en-US" sz="10000" dirty="0">
              <a:solidFill>
                <a:schemeClr val="bg1"/>
              </a:solidFill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2709DF9A-8ED4-9044-B451-3414C5EEE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1" y="1238788"/>
            <a:ext cx="4189270" cy="5095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39F164D7-A163-8649-9269-912933FB6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423" y="1237973"/>
            <a:ext cx="4189270" cy="5095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6336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99" y="432000"/>
            <a:ext cx="9482965" cy="432000"/>
          </a:xfrm>
        </p:spPr>
        <p:txBody>
          <a:bodyPr/>
          <a:lstStyle/>
          <a:p>
            <a:r>
              <a:rPr lang="en-US" dirty="0"/>
              <a:t>An October Release is most successful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When evaluating historical ROI by release month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795DC3CE-6FC1-474C-B5DD-64380776E4C0}"/>
              </a:ext>
            </a:extLst>
          </p:cNvPr>
          <p:cNvSpPr txBox="1">
            <a:spLocks/>
          </p:cNvSpPr>
          <p:nvPr/>
        </p:nvSpPr>
        <p:spPr>
          <a:xfrm>
            <a:off x="8462681" y="864000"/>
            <a:ext cx="3124029" cy="4986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411FCE-13D0-704D-9F5F-BA8DDE188AEA}"/>
              </a:ext>
            </a:extLst>
          </p:cNvPr>
          <p:cNvSpPr/>
          <p:nvPr/>
        </p:nvSpPr>
        <p:spPr>
          <a:xfrm>
            <a:off x="8890117" y="4923754"/>
            <a:ext cx="236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payout vs ??% average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F0650-8E92-0546-A3C7-8E5A1EC03369}"/>
              </a:ext>
            </a:extLst>
          </p:cNvPr>
          <p:cNvSpPr/>
          <p:nvPr/>
        </p:nvSpPr>
        <p:spPr>
          <a:xfrm>
            <a:off x="8698031" y="959755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??%</a:t>
            </a:r>
            <a:endParaRPr lang="en-US" sz="10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2AA31D-2983-8340-95CF-38FF207AA68C}"/>
              </a:ext>
            </a:extLst>
          </p:cNvPr>
          <p:cNvSpPr/>
          <p:nvPr/>
        </p:nvSpPr>
        <p:spPr>
          <a:xfrm>
            <a:off x="9137185" y="2405819"/>
            <a:ext cx="20439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produce a ROI &gt; 2 vs ??% average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8A737B-7FB2-D241-B62C-E1B08DA8419F}"/>
              </a:ext>
            </a:extLst>
          </p:cNvPr>
          <p:cNvSpPr/>
          <p:nvPr/>
        </p:nvSpPr>
        <p:spPr>
          <a:xfrm>
            <a:off x="358588" y="1971288"/>
            <a:ext cx="3550024" cy="46088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Roi by month release for Horror Movies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3AA734-1D70-5941-BA42-2FE684087246}"/>
              </a:ext>
            </a:extLst>
          </p:cNvPr>
          <p:cNvSpPr/>
          <p:nvPr/>
        </p:nvSpPr>
        <p:spPr>
          <a:xfrm>
            <a:off x="8699717" y="3419234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??%</a:t>
            </a:r>
            <a:endParaRPr lang="en-US" sz="10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4566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99" y="432000"/>
            <a:ext cx="9482965" cy="432000"/>
          </a:xfrm>
        </p:spPr>
        <p:txBody>
          <a:bodyPr/>
          <a:lstStyle/>
          <a:p>
            <a:r>
              <a:rPr lang="en-US" dirty="0"/>
              <a:t>Spend Between $X and $X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Based on historical spend of  successful Horror films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795DC3CE-6FC1-474C-B5DD-64380776E4C0}"/>
              </a:ext>
            </a:extLst>
          </p:cNvPr>
          <p:cNvSpPr txBox="1">
            <a:spLocks/>
          </p:cNvSpPr>
          <p:nvPr/>
        </p:nvSpPr>
        <p:spPr>
          <a:xfrm>
            <a:off x="8462681" y="864000"/>
            <a:ext cx="3124029" cy="4986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411FCE-13D0-704D-9F5F-BA8DDE188AEA}"/>
              </a:ext>
            </a:extLst>
          </p:cNvPr>
          <p:cNvSpPr/>
          <p:nvPr/>
        </p:nvSpPr>
        <p:spPr>
          <a:xfrm>
            <a:off x="8890117" y="4923754"/>
            <a:ext cx="236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payout vs ??% average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F0650-8E92-0546-A3C7-8E5A1EC03369}"/>
              </a:ext>
            </a:extLst>
          </p:cNvPr>
          <p:cNvSpPr/>
          <p:nvPr/>
        </p:nvSpPr>
        <p:spPr>
          <a:xfrm>
            <a:off x="8698031" y="959755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??%</a:t>
            </a:r>
            <a:endParaRPr lang="en-US" sz="10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2AA31D-2983-8340-95CF-38FF207AA68C}"/>
              </a:ext>
            </a:extLst>
          </p:cNvPr>
          <p:cNvSpPr/>
          <p:nvPr/>
        </p:nvSpPr>
        <p:spPr>
          <a:xfrm>
            <a:off x="9137185" y="2405819"/>
            <a:ext cx="20439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produce a ROI &gt; 2 vs ??% average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8A737B-7FB2-D241-B62C-E1B08DA8419F}"/>
              </a:ext>
            </a:extLst>
          </p:cNvPr>
          <p:cNvSpPr/>
          <p:nvPr/>
        </p:nvSpPr>
        <p:spPr>
          <a:xfrm>
            <a:off x="358588" y="1971288"/>
            <a:ext cx="3550024" cy="46088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Average </a:t>
            </a:r>
            <a:r>
              <a:rPr lang="en-US" dirty="0" err="1"/>
              <a:t>roi</a:t>
            </a:r>
            <a:r>
              <a:rPr lang="en-US" dirty="0"/>
              <a:t> by spending bracket bar graph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3AA734-1D70-5941-BA42-2FE684087246}"/>
              </a:ext>
            </a:extLst>
          </p:cNvPr>
          <p:cNvSpPr/>
          <p:nvPr/>
        </p:nvSpPr>
        <p:spPr>
          <a:xfrm>
            <a:off x="8699717" y="3419234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??%</a:t>
            </a:r>
            <a:endParaRPr lang="en-US" sz="10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494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999" y="432000"/>
            <a:ext cx="9482965" cy="432000"/>
          </a:xfrm>
        </p:spPr>
        <p:txBody>
          <a:bodyPr/>
          <a:lstStyle/>
          <a:p>
            <a:r>
              <a:rPr lang="en-US" dirty="0"/>
              <a:t>Hire Director 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Based on historical successful Horror films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795DC3CE-6FC1-474C-B5DD-64380776E4C0}"/>
              </a:ext>
            </a:extLst>
          </p:cNvPr>
          <p:cNvSpPr txBox="1">
            <a:spLocks/>
          </p:cNvSpPr>
          <p:nvPr/>
        </p:nvSpPr>
        <p:spPr>
          <a:xfrm>
            <a:off x="8462681" y="864000"/>
            <a:ext cx="3124029" cy="4986000"/>
          </a:xfrm>
          <a:prstGeom prst="rect">
            <a:avLst/>
          </a:prstGeom>
          <a:solidFill>
            <a:schemeClr val="tx1"/>
          </a:solidFill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8000" b="1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411FCE-13D0-704D-9F5F-BA8DDE188AEA}"/>
              </a:ext>
            </a:extLst>
          </p:cNvPr>
          <p:cNvSpPr/>
          <p:nvPr/>
        </p:nvSpPr>
        <p:spPr>
          <a:xfrm>
            <a:off x="8890117" y="4923754"/>
            <a:ext cx="236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payout vs ??% average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5F0650-8E92-0546-A3C7-8E5A1EC03369}"/>
              </a:ext>
            </a:extLst>
          </p:cNvPr>
          <p:cNvSpPr/>
          <p:nvPr/>
        </p:nvSpPr>
        <p:spPr>
          <a:xfrm>
            <a:off x="8698031" y="959755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??%</a:t>
            </a:r>
            <a:endParaRPr lang="en-US" sz="10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2AA31D-2983-8340-95CF-38FF207AA68C}"/>
              </a:ext>
            </a:extLst>
          </p:cNvPr>
          <p:cNvSpPr/>
          <p:nvPr/>
        </p:nvSpPr>
        <p:spPr>
          <a:xfrm>
            <a:off x="9137185" y="2405819"/>
            <a:ext cx="20439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Likely to produce a ROI &gt; 2 vs ??% average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8A737B-7FB2-D241-B62C-E1B08DA8419F}"/>
              </a:ext>
            </a:extLst>
          </p:cNvPr>
          <p:cNvSpPr/>
          <p:nvPr/>
        </p:nvSpPr>
        <p:spPr>
          <a:xfrm>
            <a:off x="358588" y="1971288"/>
            <a:ext cx="3550024" cy="460880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Average </a:t>
            </a:r>
            <a:r>
              <a:rPr lang="en-US" dirty="0" err="1"/>
              <a:t>roi</a:t>
            </a:r>
            <a:r>
              <a:rPr lang="en-US" dirty="0"/>
              <a:t> by spending bracket bar graph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3AA734-1D70-5941-BA42-2FE684087246}"/>
              </a:ext>
            </a:extLst>
          </p:cNvPr>
          <p:cNvSpPr/>
          <p:nvPr/>
        </p:nvSpPr>
        <p:spPr>
          <a:xfrm>
            <a:off x="8699717" y="3419234"/>
            <a:ext cx="2749471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0" b="1" dirty="0">
                <a:solidFill>
                  <a:schemeClr val="bg1"/>
                </a:solidFill>
              </a:rPr>
              <a:t>??%</a:t>
            </a:r>
            <a:endParaRPr lang="en-US" sz="10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130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854</TotalTime>
  <Words>733</Words>
  <Application>Microsoft Macintosh PowerPoint</Application>
  <PresentationFormat>Widescreen</PresentationFormat>
  <Paragraphs>200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Corbel</vt:lpstr>
      <vt:lpstr>Times New Roman</vt:lpstr>
      <vt:lpstr>Office Theme</vt:lpstr>
      <vt:lpstr>Breaking Into the lucrative movie industry</vt:lpstr>
      <vt:lpstr>Recommendations</vt:lpstr>
      <vt:lpstr>Never been a better time To invest</vt:lpstr>
      <vt:lpstr>Never been a better time To invest</vt:lpstr>
      <vt:lpstr>A word on data</vt:lpstr>
      <vt:lpstr>Horror offers high ROI &amp; success rate </vt:lpstr>
      <vt:lpstr>An October Release is most successful</vt:lpstr>
      <vt:lpstr>Spend Between $X and $X</vt:lpstr>
      <vt:lpstr>Hire Director X</vt:lpstr>
      <vt:lpstr>Leverage dead rising game franchise</vt:lpstr>
      <vt:lpstr>Recommendations</vt:lpstr>
      <vt:lpstr>Next steps for deeper analysis</vt:lpstr>
      <vt:lpstr>Section Divider Option 1</vt:lpstr>
      <vt:lpstr>Section Divider Option 2</vt:lpstr>
      <vt:lpstr>About Us</vt:lpstr>
      <vt:lpstr>Comparison</vt:lpstr>
      <vt:lpstr>Chart Options</vt:lpstr>
      <vt:lpstr>Table</vt:lpstr>
      <vt:lpstr>Image SLide</vt:lpstr>
      <vt:lpstr>THANK YOU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>Brian Bentson</dc:creator>
  <cp:lastModifiedBy>Brian Bentson</cp:lastModifiedBy>
  <cp:revision>25</cp:revision>
  <dcterms:created xsi:type="dcterms:W3CDTF">2021-03-17T16:14:24Z</dcterms:created>
  <dcterms:modified xsi:type="dcterms:W3CDTF">2021-03-18T06:28:53Z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